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6"/>
  </p:notesMasterIdLst>
  <p:sldIdLst>
    <p:sldId id="379" r:id="rId2"/>
    <p:sldId id="400" r:id="rId3"/>
    <p:sldId id="382" r:id="rId4"/>
    <p:sldId id="383" r:id="rId5"/>
    <p:sldId id="424" r:id="rId6"/>
    <p:sldId id="419" r:id="rId7"/>
    <p:sldId id="418" r:id="rId8"/>
    <p:sldId id="425" r:id="rId9"/>
    <p:sldId id="420" r:id="rId10"/>
    <p:sldId id="385" r:id="rId11"/>
    <p:sldId id="363" r:id="rId12"/>
    <p:sldId id="422" r:id="rId13"/>
    <p:sldId id="421" r:id="rId14"/>
    <p:sldId id="318" r:id="rId15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17"/>
    </p:embeddedFont>
    <p:embeddedFont>
      <p:font typeface="Bahnschrift SemiBold Condensed" panose="020B0502040204020203" pitchFamily="34" charset="0"/>
      <p:bold r:id="rId18"/>
    </p:embeddedFont>
    <p:embeddedFont>
      <p:font typeface="Berlin Sans FB" panose="020E0602020502020306" pitchFamily="34" charset="0"/>
      <p:regular r:id="rId19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Cambria Math" panose="02040503050406030204" pitchFamily="18" charset="0"/>
      <p:regular r:id="rId27"/>
    </p:embeddedFont>
    <p:embeddedFont>
      <p:font typeface="Footlight MT Light" panose="0204060206030A020304" pitchFamily="18" charset="0"/>
      <p:regular r:id="rId28"/>
    </p:embeddedFont>
    <p:embeddedFont>
      <p:font typeface="Raleway Thin" panose="020B0203030101060003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0148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642" autoAdjust="0"/>
  </p:normalViewPr>
  <p:slideViewPr>
    <p:cSldViewPr snapToGrid="0">
      <p:cViewPr varScale="1">
        <p:scale>
          <a:sx n="109" d="100"/>
          <a:sy n="109" d="100"/>
        </p:scale>
        <p:origin x="17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9370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2373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912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5212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9137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44336-5458-F23E-8C13-9C4CA5D26E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F70C04-1742-9658-9926-9E926BAA46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26F11-15F1-34FF-4CA2-9E5369E07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76A2C-22CD-4C15-B91C-02E2752607CB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B74B2-8A10-1EC9-8DC5-6F0D7517A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852D8-3CCB-970F-5E5D-8F3A150FB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2170228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6DAB5-EAE9-E5DC-80D7-B82DE547E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957BD6-7789-08C2-488D-E56255026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8F180-F2D9-C60B-2D59-E13BE6D0B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76A2C-22CD-4C15-B91C-02E2752607CB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5320F-6EBB-5514-8C0B-64F22D0B0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B1D62-2307-7183-98E8-533767E83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8152435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0E6049-FECA-1B0D-67E2-D765DDBAB2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AC04BA-5DBC-BB2F-E1D1-07F7CB899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BA1AA-B562-9D00-73F5-7010BC394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76A2C-22CD-4C15-B91C-02E2752607CB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38671-9F95-3DC3-6BC7-38CD87F91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6B2D0-996D-6CDD-9F5D-85C5768FD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7242077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70378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4278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57A8A-108C-CAD2-6B0F-0192EC69A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E1B74-1596-DDD9-99A4-639DD8709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272F-CBBA-FF04-C8D5-A1979F280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E9F94-A890-4868-903D-F726E4221132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93DFB-30C2-A4D3-91B6-BD2D22BAA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29192-2604-F070-06E1-7C5C0801A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1A440-231E-40B2-A599-BD5645BE5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44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61509-7E53-6587-8B0C-79676183F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54F22-7B6D-6A2E-B783-AEF03E9C5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91679-4759-C060-C147-67E5A80A9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76A2C-22CD-4C15-B91C-02E2752607CB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64CEB-7016-426E-268A-148DFF2FE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76E6A-7633-8B17-0019-B31C6A248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772349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8B794-FAB3-1480-3D7F-164144CD4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7448B-780B-B9C6-3390-B3AC1FC27A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CA21AF-009C-A72A-3184-A38E30260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11CE78-F2C6-339B-9DCA-0F75D1EF7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76A2C-22CD-4C15-B91C-02E2752607CB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375EE7-9CEC-61CB-5E87-A55B4D339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7580A-3E4A-6B1F-940B-9E2D1B5F5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9499076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DE65C-BE13-9B43-4B98-7FFBD6B1B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908CB-EC29-D5F1-2CD8-0645E20B1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B2E4A2-3A17-E2BC-3B07-73222BC4BD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F4703-5FE4-4B22-5AE3-9BAB1226F7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EB7FEF-9AFC-9667-8133-A557AA2824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CF17E3-5781-1220-A61B-02F663074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76A2C-22CD-4C15-B91C-02E2752607CB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14C8ED-3F02-FBBD-CCFC-6E0FBA6EB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58D6E4-8E68-5758-05EA-730A2782A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7004995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93266-D4D6-D04F-D955-6D92C2DD7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42DD8F-D68C-9481-9F99-4266438ED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76A2C-22CD-4C15-B91C-02E2752607CB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22FE22-512A-8DBD-878C-438943596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53A9F-116D-86F9-6723-87BDDB078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4992683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54FA4F-ED05-10C9-F9C9-90A3A2655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76A2C-22CD-4C15-B91C-02E2752607CB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AAB337-78C6-88EA-B84B-498434E92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097E7A-9583-DC10-B798-2403C06E7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38018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3C8A2-2BE5-B67E-B634-C03341392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55DC7-19E7-3480-517C-41E3FF412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AE5E9-24A2-E3E1-94B8-4E1BE3D306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8B3ADE-F32F-0C3B-C7E0-08C231E9B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76A2C-22CD-4C15-B91C-02E2752607CB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BB69A7-F017-70E2-280E-ED3BE9DC6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D33B97-B4D5-7E75-107D-F9A27D411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5449550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93253-BEAB-0E63-B3B8-FEDACE6BF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7C73DD-D8B8-E7C6-5CAD-D0C3BACDA1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79832B-5C06-5A32-A449-87897EA6F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2E745A-45B6-C680-86ED-EE7246672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76A2C-22CD-4C15-B91C-02E2752607CB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F5E726-E5BD-116C-971D-B1C293830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C91D1-8E4F-9A10-13C0-499169A20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8487565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4BD56E-95D4-31CC-8BBE-1B7868258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E538F3-DC0D-0E48-66F7-6F59F3501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2323F1-113E-B50D-025E-7CE22996F0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76A2C-22CD-4C15-B91C-02E2752607CB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A347A-D97E-9644-B369-134F60383A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B6BB1-AF54-035C-93B8-C61A418C66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14142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</p:sldLayoutIdLst>
  <p:transition>
    <p:fade thruBlk="1"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Date Placeholder 3">
            <a:extLst>
              <a:ext uri="{FF2B5EF4-FFF2-40B4-BE49-F238E27FC236}">
                <a16:creationId xmlns:a16="http://schemas.microsoft.com/office/drawing/2014/main" id="{4644334A-ACCC-408B-840C-455ED62555CE}"/>
              </a:ext>
            </a:extLst>
          </p:cNvPr>
          <p:cNvSpPr txBox="1">
            <a:spLocks/>
          </p:cNvSpPr>
          <p:nvPr/>
        </p:nvSpPr>
        <p:spPr>
          <a:xfrm>
            <a:off x="7438739" y="4861684"/>
            <a:ext cx="1601788" cy="228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465BBE61-59F4-4AD7-A3A2-A779B0D004B0}" type="datetime1">
              <a:rPr lang="en-US" smtClean="0"/>
              <a:pPr/>
              <a:t>9/6/2022</a:t>
            </a:fld>
            <a:endParaRPr lang="en-US" dirty="0"/>
          </a:p>
        </p:txBody>
      </p:sp>
      <p:sp>
        <p:nvSpPr>
          <p:cNvPr id="44" name="Slide Number Placeholder 4">
            <a:extLst>
              <a:ext uri="{FF2B5EF4-FFF2-40B4-BE49-F238E27FC236}">
                <a16:creationId xmlns:a16="http://schemas.microsoft.com/office/drawing/2014/main" id="{6B4D46DD-DA1C-401C-8F8A-2AF71F42652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363200" y="5578475"/>
            <a:ext cx="1143379" cy="419431"/>
          </a:xfrm>
        </p:spPr>
        <p:txBody>
          <a:bodyPr/>
          <a:lstStyle/>
          <a:p>
            <a:fld id="{61717932-EFBF-4D4E-BB7B-F9DF8E14C428}" type="slidenum">
              <a:rPr lang="en-US" smtClean="0"/>
              <a:t>1</a:t>
            </a:fld>
            <a:endParaRPr lang="en-US"/>
          </a:p>
        </p:txBody>
      </p:sp>
      <p:pic>
        <p:nvPicPr>
          <p:cNvPr id="45" name="Picture 44" descr="C:\Users\liuattack\Desktop\Lebanese_International_University_(logo).png">
            <a:extLst>
              <a:ext uri="{FF2B5EF4-FFF2-40B4-BE49-F238E27FC236}">
                <a16:creationId xmlns:a16="http://schemas.microsoft.com/office/drawing/2014/main" id="{D1BD2C7B-A661-445B-9173-ECD490350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67" y="107126"/>
            <a:ext cx="1241647" cy="124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 descr="C:\Users\aboudi.pc\Desktop\sdfsdfsafae.PNG">
            <a:extLst>
              <a:ext uri="{FF2B5EF4-FFF2-40B4-BE49-F238E27FC236}">
                <a16:creationId xmlns:a16="http://schemas.microsoft.com/office/drawing/2014/main" id="{8C8675B4-2E68-46C9-91BF-667B4AF0B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250" y="41715"/>
            <a:ext cx="1356766" cy="1307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1E1714-7CEA-437B-919F-A1FC1DE17EC1}"/>
              </a:ext>
            </a:extLst>
          </p:cNvPr>
          <p:cNvSpPr txBox="1"/>
          <p:nvPr/>
        </p:nvSpPr>
        <p:spPr>
          <a:xfrm>
            <a:off x="8702663" y="4861684"/>
            <a:ext cx="4413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5" name="Google Shape;338;p12"/>
          <p:cNvSpPr txBox="1">
            <a:spLocks/>
          </p:cNvSpPr>
          <p:nvPr/>
        </p:nvSpPr>
        <p:spPr>
          <a:xfrm>
            <a:off x="-772358" y="1468048"/>
            <a:ext cx="6402899" cy="124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algn="ctr"/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Movie Recommendation </a:t>
            </a:r>
          </a:p>
          <a:p>
            <a:pPr algn="ctr"/>
            <a:r>
              <a:rPr lang="en-US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SYSTEM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26374894-2A01-D039-D6ED-653383F6EE1B}"/>
              </a:ext>
            </a:extLst>
          </p:cNvPr>
          <p:cNvSpPr txBox="1"/>
          <p:nvPr/>
        </p:nvSpPr>
        <p:spPr>
          <a:xfrm>
            <a:off x="646405" y="2709696"/>
            <a:ext cx="6174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Footlight MT Light" panose="0204060206030A020304" pitchFamily="18" charset="0"/>
              </a:rPr>
              <a:t>Supervised by : </a:t>
            </a:r>
            <a:r>
              <a:rPr lang="en-US" b="1" baseline="0" dirty="0">
                <a:solidFill>
                  <a:schemeClr val="bg1"/>
                </a:solidFill>
                <a:latin typeface="Footlight MT Light" panose="0204060206030A020304" pitchFamily="18" charset="0"/>
              </a:rPr>
              <a:t>Dr. Zaher Merhi</a:t>
            </a:r>
            <a:endParaRPr lang="en-US" b="1" dirty="0">
              <a:solidFill>
                <a:schemeClr val="bg1"/>
              </a:solidFill>
              <a:latin typeface="Footlight MT Light" panose="0204060206030A020304" pitchFamily="18" charset="0"/>
            </a:endParaRP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4BA6DA65-3D6E-16E8-F3D7-A585787FA96D}"/>
              </a:ext>
            </a:extLst>
          </p:cNvPr>
          <p:cNvSpPr txBox="1"/>
          <p:nvPr/>
        </p:nvSpPr>
        <p:spPr>
          <a:xfrm>
            <a:off x="646405" y="4176077"/>
            <a:ext cx="63342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eaLnBrk="1" fontAlgn="t" latinLnBrk="0" hangingPunct="1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b="1" i="0" u="none" strike="noStrike" kern="1200" dirty="0">
                <a:solidFill>
                  <a:srgbClr val="FFFFFF"/>
                </a:solidFill>
                <a:effectLst/>
                <a:latin typeface="Footlight MT Light" panose="0204060206030A020304" pitchFamily="18" charset="0"/>
              </a:rPr>
              <a:t>Submitted by:</a:t>
            </a:r>
          </a:p>
          <a:p>
            <a:pPr marL="1657350" lvl="3" indent="-285750" fontAlgn="t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b="1" i="0" u="none" strike="noStrike" kern="1200" dirty="0">
                <a:solidFill>
                  <a:srgbClr val="FFFFFF"/>
                </a:solidFill>
                <a:effectLst/>
                <a:latin typeface="Footlight MT Light" panose="0204060206030A020304" pitchFamily="18" charset="0"/>
              </a:rPr>
              <a:t>Nermine Obeid 91730236  </a:t>
            </a:r>
            <a:endParaRPr lang="en-US" b="0" i="0" u="none" strike="noStrike" dirty="0">
              <a:effectLst/>
              <a:latin typeface="Footlight MT Light" panose="0204060206030A020304" pitchFamily="18" charset="0"/>
            </a:endParaRPr>
          </a:p>
          <a:p>
            <a:pPr marL="1657350" lvl="3" indent="-285750" fontAlgn="t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b="1" i="0" u="none" strike="noStrike" kern="1200" dirty="0" err="1">
                <a:solidFill>
                  <a:srgbClr val="FFFFFF"/>
                </a:solidFill>
                <a:effectLst/>
                <a:latin typeface="Footlight MT Light" panose="0204060206030A020304" pitchFamily="18" charset="0"/>
              </a:rPr>
              <a:t>Nareg</a:t>
            </a:r>
            <a:r>
              <a:rPr lang="en-US" b="1" i="0" u="none" strike="noStrike" kern="1200" dirty="0">
                <a:solidFill>
                  <a:srgbClr val="FFFFFF"/>
                </a:solidFill>
                <a:effectLst/>
                <a:latin typeface="Footlight MT Light" panose="0204060206030A020304" pitchFamily="18" charset="0"/>
              </a:rPr>
              <a:t> Artinian 61630133</a:t>
            </a:r>
            <a:endParaRPr lang="en-US" b="0" i="0" u="none" strike="noStrike" dirty="0">
              <a:effectLst/>
              <a:latin typeface="Footlight MT Light" panose="0204060206030A020304" pitchFamily="18" charset="0"/>
            </a:endParaRPr>
          </a:p>
          <a:p>
            <a:pPr marL="285750" indent="-285750" algn="l">
              <a:buClr>
                <a:schemeClr val="bg1"/>
              </a:buClr>
              <a:buFont typeface="Courier New" panose="02070309020205020404" pitchFamily="49" charset="0"/>
              <a:buChar char="o"/>
            </a:pPr>
            <a:endParaRPr lang="en-US" b="1" dirty="0">
              <a:solidFill>
                <a:schemeClr val="bg1"/>
              </a:solidFill>
              <a:latin typeface="Footlight MT Light" panose="0204060206030A020304" pitchFamily="18" charset="0"/>
            </a:endParaRP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70D40006-DEF3-100E-C731-3982ECC8D1A8}"/>
              </a:ext>
            </a:extLst>
          </p:cNvPr>
          <p:cNvSpPr txBox="1"/>
          <p:nvPr/>
        </p:nvSpPr>
        <p:spPr>
          <a:xfrm>
            <a:off x="646405" y="3252747"/>
            <a:ext cx="61744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Footlight MT Light" panose="0204060206030A020304" pitchFamily="18" charset="0"/>
              </a:rPr>
              <a:t>Committee Members:  </a:t>
            </a:r>
          </a:p>
          <a:p>
            <a:r>
              <a:rPr lang="en-US" b="1" dirty="0">
                <a:solidFill>
                  <a:schemeClr val="bg1"/>
                </a:solidFill>
                <a:latin typeface="Footlight MT Light" panose="0204060206030A020304" pitchFamily="18" charset="0"/>
              </a:rPr>
              <a:t>Dr. Ali </a:t>
            </a:r>
            <a:r>
              <a:rPr lang="en-US" b="1" dirty="0" err="1">
                <a:solidFill>
                  <a:schemeClr val="bg1"/>
                </a:solidFill>
                <a:latin typeface="Footlight MT Light" panose="0204060206030A020304" pitchFamily="18" charset="0"/>
              </a:rPr>
              <a:t>Bazzi</a:t>
            </a:r>
            <a:r>
              <a:rPr lang="en-US" b="1" dirty="0">
                <a:solidFill>
                  <a:schemeClr val="bg1"/>
                </a:solidFill>
                <a:latin typeface="Footlight MT Light" panose="0204060206030A020304" pitchFamily="18" charset="0"/>
              </a:rPr>
              <a:t>    &amp;   Dr. Mohammad </a:t>
            </a:r>
            <a:r>
              <a:rPr lang="en-US" b="1" dirty="0" err="1">
                <a:solidFill>
                  <a:schemeClr val="bg1"/>
                </a:solidFill>
                <a:latin typeface="Footlight MT Light" panose="0204060206030A020304" pitchFamily="18" charset="0"/>
              </a:rPr>
              <a:t>Raad</a:t>
            </a:r>
            <a:endParaRPr lang="en-US" b="1" dirty="0">
              <a:solidFill>
                <a:schemeClr val="bg1"/>
              </a:solidFill>
              <a:latin typeface="Footlight MT Light" panose="0204060206030A020304" pitchFamily="18" charset="0"/>
            </a:endParaRPr>
          </a:p>
          <a:p>
            <a:pPr algn="l"/>
            <a:endParaRPr lang="en-US" b="1" dirty="0">
              <a:solidFill>
                <a:schemeClr val="bg1"/>
              </a:solidFill>
              <a:latin typeface="Footlight MT Light" panose="0204060206030A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480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83951E-6 L 0.00105 -0.24136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12068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32099E-6 L 0.00052 -0.12222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6111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23457E-6 L 0 -0.10895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63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7037E-6 L 0.0007 -0.10309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5154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8.64198E-7 L 0.00278 -0.07932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" y="-3981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L -4.16667E-6 -0.06791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95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34568E-6 L 0.00833 -0.05309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21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5" grpId="2"/>
      <p:bldP spid="15" grpId="3"/>
      <p:bldP spid="302" grpId="0"/>
      <p:bldP spid="30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F993E0-5778-4A83-9832-EA61641727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531082-7DD9-4A1C-B415-05D6C715085E}"/>
              </a:ext>
            </a:extLst>
          </p:cNvPr>
          <p:cNvSpPr txBox="1">
            <a:spLocks/>
          </p:cNvSpPr>
          <p:nvPr/>
        </p:nvSpPr>
        <p:spPr>
          <a:xfrm>
            <a:off x="1527957" y="2065826"/>
            <a:ext cx="6957138" cy="568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5400" dirty="0">
                <a:solidFill>
                  <a:schemeClr val="tx1"/>
                </a:solidFill>
                <a:latin typeface="Berlin Sans FB" panose="020E0602020502020306" pitchFamily="34" charset="0"/>
              </a:rPr>
              <a:t>Technical Requirements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81153C5-554A-4A68-8E0E-345C248244C3}"/>
              </a:ext>
            </a:extLst>
          </p:cNvPr>
          <p:cNvGrpSpPr/>
          <p:nvPr/>
        </p:nvGrpSpPr>
        <p:grpSpPr>
          <a:xfrm>
            <a:off x="521763" y="1468855"/>
            <a:ext cx="5149938" cy="749512"/>
            <a:chOff x="0" y="842969"/>
            <a:chExt cx="5149938" cy="749512"/>
          </a:xfrm>
        </p:grpSpPr>
        <p:sp>
          <p:nvSpPr>
            <p:cNvPr id="20" name="Rectangle: Rounded Corners 17">
              <a:extLst>
                <a:ext uri="{FF2B5EF4-FFF2-40B4-BE49-F238E27FC236}">
                  <a16:creationId xmlns:a16="http://schemas.microsoft.com/office/drawing/2014/main" id="{BB4830FB-6052-45E8-B8FB-632CA2493143}"/>
                </a:ext>
              </a:extLst>
            </p:cNvPr>
            <p:cNvSpPr/>
            <p:nvPr/>
          </p:nvSpPr>
          <p:spPr>
            <a:xfrm>
              <a:off x="0" y="842969"/>
              <a:ext cx="4975127" cy="749512"/>
            </a:xfrm>
            <a:prstGeom prst="roundRect">
              <a:avLst>
                <a:gd name="adj" fmla="val 10000"/>
              </a:avLst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ectangle: Rounded Corners 6">
              <a:extLst>
                <a:ext uri="{FF2B5EF4-FFF2-40B4-BE49-F238E27FC236}">
                  <a16:creationId xmlns:a16="http://schemas.microsoft.com/office/drawing/2014/main" id="{79FE9E9D-F22C-4FE9-AD72-1FAFABAD63F3}"/>
                </a:ext>
              </a:extLst>
            </p:cNvPr>
            <p:cNvSpPr txBox="1"/>
            <p:nvPr/>
          </p:nvSpPr>
          <p:spPr>
            <a:xfrm>
              <a:off x="1244788" y="842969"/>
              <a:ext cx="3905150" cy="7495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b="1" i="0" u="sng" kern="1200" dirty="0"/>
                <a:t>Apache</a:t>
              </a:r>
              <a:r>
                <a:rPr lang="en-US" sz="1200" b="1" kern="1200" dirty="0"/>
                <a:t>:</a:t>
              </a:r>
            </a:p>
            <a:p>
              <a:pPr marL="0" lvl="0" indent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/>
                <a:t>to create the website.</a:t>
              </a:r>
            </a:p>
            <a:p>
              <a:pPr marL="0" lvl="0" indent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/>
                <a:t>included codes (HTML, CSS, JavaScript, PHP).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5D09ED-43A8-4FEF-AC27-CBCDCB1C557A}"/>
              </a:ext>
            </a:extLst>
          </p:cNvPr>
          <p:cNvGrpSpPr/>
          <p:nvPr/>
        </p:nvGrpSpPr>
        <p:grpSpPr>
          <a:xfrm>
            <a:off x="521766" y="3094614"/>
            <a:ext cx="5149935" cy="749512"/>
            <a:chOff x="0" y="2473392"/>
            <a:chExt cx="5149935" cy="749512"/>
          </a:xfrm>
        </p:grpSpPr>
        <p:sp>
          <p:nvSpPr>
            <p:cNvPr id="26" name="Rectangle: Rounded Corners 13">
              <a:extLst>
                <a:ext uri="{FF2B5EF4-FFF2-40B4-BE49-F238E27FC236}">
                  <a16:creationId xmlns:a16="http://schemas.microsoft.com/office/drawing/2014/main" id="{856CA434-3A40-46AE-A7C6-7AFFB4BE81FE}"/>
                </a:ext>
              </a:extLst>
            </p:cNvPr>
            <p:cNvSpPr/>
            <p:nvPr/>
          </p:nvSpPr>
          <p:spPr>
            <a:xfrm>
              <a:off x="0" y="2473392"/>
              <a:ext cx="4975127" cy="749512"/>
            </a:xfrm>
            <a:prstGeom prst="roundRect">
              <a:avLst>
                <a:gd name="adj" fmla="val 10000"/>
              </a:avLst>
            </a:pr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ectangle: Rounded Corners 10">
              <a:extLst>
                <a:ext uri="{FF2B5EF4-FFF2-40B4-BE49-F238E27FC236}">
                  <a16:creationId xmlns:a16="http://schemas.microsoft.com/office/drawing/2014/main" id="{F05E4296-355F-4E7D-AFD1-ECE8503B14A1}"/>
                </a:ext>
              </a:extLst>
            </p:cNvPr>
            <p:cNvSpPr txBox="1"/>
            <p:nvPr/>
          </p:nvSpPr>
          <p:spPr>
            <a:xfrm>
              <a:off x="1244785" y="2473392"/>
              <a:ext cx="3905150" cy="7495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t" anchorCtr="0">
              <a:noAutofit/>
            </a:bodyPr>
            <a:lstStyle/>
            <a:p>
              <a:pPr marL="0" lvl="0" indent="0" algn="l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b="1" i="1" u="sng" dirty="0"/>
                <a:t>W</a:t>
              </a:r>
              <a:r>
                <a:rPr lang="en-US" sz="1500" b="1" i="1" u="sng" kern="1200" dirty="0"/>
                <a:t>AMP Control Panel ::</a:t>
              </a:r>
            </a:p>
            <a:p>
              <a:pPr marL="114300" lvl="1" indent="-114300" algn="l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200" kern="1200" dirty="0"/>
                <a:t>to execute the code and to interact with database</a:t>
              </a:r>
            </a:p>
          </p:txBody>
        </p:sp>
      </p:grpSp>
      <p:sp>
        <p:nvSpPr>
          <p:cNvPr id="28" name="Rectangle: Rounded Corners 22">
            <a:extLst>
              <a:ext uri="{FF2B5EF4-FFF2-40B4-BE49-F238E27FC236}">
                <a16:creationId xmlns:a16="http://schemas.microsoft.com/office/drawing/2014/main" id="{E7528266-8C16-488D-84D3-177FCB034B18}"/>
              </a:ext>
            </a:extLst>
          </p:cNvPr>
          <p:cNvSpPr/>
          <p:nvPr/>
        </p:nvSpPr>
        <p:spPr>
          <a:xfrm>
            <a:off x="771520" y="1545399"/>
            <a:ext cx="798939" cy="596423"/>
          </a:xfrm>
          <a:prstGeom prst="roundRect">
            <a:avLst>
              <a:gd name="adj" fmla="val 10000"/>
            </a:avLst>
          </a:prstGeom>
          <a:blipFill rotWithShape="1">
            <a:blip r:embed="rId2"/>
            <a:srcRect/>
            <a:stretch>
              <a:fillRect l="-9000" r="-9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0" name="Rectangle: Rounded Corners 24">
            <a:extLst>
              <a:ext uri="{FF2B5EF4-FFF2-40B4-BE49-F238E27FC236}">
                <a16:creationId xmlns:a16="http://schemas.microsoft.com/office/drawing/2014/main" id="{BBCAA90B-B903-493C-9524-FAE05A430A94}"/>
              </a:ext>
            </a:extLst>
          </p:cNvPr>
          <p:cNvSpPr/>
          <p:nvPr/>
        </p:nvSpPr>
        <p:spPr>
          <a:xfrm>
            <a:off x="771520" y="3169565"/>
            <a:ext cx="798939" cy="599610"/>
          </a:xfrm>
          <a:prstGeom prst="roundRect">
            <a:avLst>
              <a:gd name="adj" fmla="val 10000"/>
            </a:avLst>
          </a:prstGeom>
          <a:blipFill rotWithShape="1">
            <a:blip r:embed="rId3"/>
            <a:srcRect/>
            <a:stretch>
              <a:fillRect l="-2000" r="-2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56571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4C6E7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50" presetClass="path" presetSubtype="0" accel="50000" decel="50000" fill="hold" grpId="2" nodeType="after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4.16667E-6 -1.23457E-7 L -0.0566 -1.23457E-7 C -0.08177 -1.23457E-7 -0.11268 -0.09383 -0.11268 -0.16883 L -0.11268 -0.33765 " pathEditMode="relative" rAng="0" ptsTypes="AAAA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42" y="-1688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F5E0C-BC53-437B-9D4B-BBFF1D210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5640900" cy="743515"/>
          </a:xfrm>
        </p:spPr>
        <p:txBody>
          <a:bodyPr/>
          <a:lstStyle/>
          <a:p>
            <a:r>
              <a:rPr lang="en-US" altLang="en-US" sz="3600" dirty="0">
                <a:solidFill>
                  <a:schemeClr val="accent1"/>
                </a:solidFill>
                <a:latin typeface="Berlin Sans FB" panose="020E0602020502020306" pitchFamily="34" charset="0"/>
              </a:rPr>
              <a:t>Implementation tools</a:t>
            </a:r>
            <a:endParaRPr lang="en-US" dirty="0">
              <a:solidFill>
                <a:schemeClr val="accent1"/>
              </a:solidFill>
              <a:latin typeface="Berlin Sans FB" panose="020E0602020502020306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BC2FF-3F4E-4C39-8F60-C5B89879B5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697722-F2F7-4B06-B65C-D8E2FA2743B1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0" y="1567352"/>
            <a:ext cx="8489526" cy="2970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5" eaLnBrk="0" hangingPunct="0">
              <a:spcBef>
                <a:spcPct val="20000"/>
              </a:spcBef>
              <a:buSzPct val="100000"/>
              <a:defRPr/>
            </a:pPr>
            <a:endParaRPr lang="en-US" altLang="zh-CN" sz="2400" dirty="0">
              <a:latin typeface="Arial" charset="0"/>
            </a:endParaRPr>
          </a:p>
          <a:p>
            <a:pPr marL="385763" indent="-385763" eaLnBrk="0" hangingPunct="0">
              <a:spcBef>
                <a:spcPct val="20000"/>
              </a:spcBef>
              <a:buSzPct val="100000"/>
              <a:defRPr/>
            </a:pPr>
            <a:endParaRPr lang="en-US" sz="2400" b="1" dirty="0">
              <a:solidFill>
                <a:srgbClr val="000099"/>
              </a:solidFill>
              <a:latin typeface="Arial" charset="0"/>
            </a:endParaRPr>
          </a:p>
          <a:p>
            <a:pPr marL="385763" indent="-385763" eaLnBrk="0" hangingPunct="0">
              <a:spcBef>
                <a:spcPct val="20000"/>
              </a:spcBef>
              <a:buSzPct val="100000"/>
              <a:defRPr/>
            </a:pPr>
            <a:endParaRPr lang="en-US" sz="2400" b="1" dirty="0">
              <a:solidFill>
                <a:srgbClr val="000099"/>
              </a:solidFill>
              <a:latin typeface="Arial" charset="0"/>
            </a:endParaRPr>
          </a:p>
          <a:p>
            <a:pPr marL="385763" indent="-385763" eaLnBrk="0" hangingPunct="0">
              <a:spcBef>
                <a:spcPct val="20000"/>
              </a:spcBef>
              <a:buSzPct val="100000"/>
              <a:defRPr/>
            </a:pPr>
            <a:endParaRPr lang="en-US" sz="2400" dirty="0">
              <a:solidFill>
                <a:srgbClr val="000099"/>
              </a:solidFill>
              <a:latin typeface="Arial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A62EB2-F6E7-48B1-B731-8D030431A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284" y="2103703"/>
            <a:ext cx="2542958" cy="11653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5F1CBE-9EEA-48F3-A789-AB40DAE26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782" y="3327652"/>
            <a:ext cx="932660" cy="7834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2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10DAC4-436E-5544-5A67-BCFA639BB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552" y="3327652"/>
            <a:ext cx="2692016" cy="73247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7F0E532-C9F4-1A6E-0851-FD9430C20D80}"/>
              </a:ext>
            </a:extLst>
          </p:cNvPr>
          <p:cNvSpPr txBox="1">
            <a:spLocks/>
          </p:cNvSpPr>
          <p:nvPr/>
        </p:nvSpPr>
        <p:spPr>
          <a:xfrm>
            <a:off x="453187" y="627200"/>
            <a:ext cx="5640900" cy="743515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r>
              <a:rPr lang="en-US" altLang="en-US" sz="3600" dirty="0">
                <a:latin typeface="Berlin Sans FB" panose="020E0602020502020306" pitchFamily="34" charset="0"/>
              </a:rPr>
              <a:t>Implementation tools</a:t>
            </a:r>
            <a:endParaRPr lang="en-US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38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" presetClass="entr" presetSubtype="10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allAtOnce" bldLvl="0" autoUpdateAnimBg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E78C558A-F617-469F-AF14-D59C3DF092B8}"/>
              </a:ext>
            </a:extLst>
          </p:cNvPr>
          <p:cNvSpPr/>
          <p:nvPr/>
        </p:nvSpPr>
        <p:spPr>
          <a:xfrm>
            <a:off x="-171187" y="-141118"/>
            <a:ext cx="483383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Berlin Sans FB" panose="020E0602020502020306" pitchFamily="34" charset="0"/>
              </a:rPr>
              <a:t>Conclusion</a:t>
            </a:r>
            <a:endParaRPr kumimoji="0" lang="en-US" sz="5400" b="0" i="0" u="none" strike="noStrike" kern="1200" cap="none" spc="0" normalizeH="0" baseline="0" noProof="0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Berlin Sans FB" panose="020E0602020502020306" pitchFamily="34" charset="0"/>
              <a:ea typeface="+mn-ea"/>
              <a:cs typeface="+mn-cs"/>
            </a:endParaRPr>
          </a:p>
        </p:txBody>
      </p:sp>
      <p:sp>
        <p:nvSpPr>
          <p:cNvPr id="37" name="TextBox 2">
            <a:extLst>
              <a:ext uri="{FF2B5EF4-FFF2-40B4-BE49-F238E27FC236}">
                <a16:creationId xmlns:a16="http://schemas.microsoft.com/office/drawing/2014/main" id="{344B8853-0754-4D6A-9051-B56F78A6998F}"/>
              </a:ext>
            </a:extLst>
          </p:cNvPr>
          <p:cNvSpPr txBox="1"/>
          <p:nvPr/>
        </p:nvSpPr>
        <p:spPr>
          <a:xfrm>
            <a:off x="203511" y="1284656"/>
            <a:ext cx="6055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pPr marR="0" lvl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pPr marR="0" lvl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8" name="Slide Number Placeholder 3">
            <a:extLst>
              <a:ext uri="{FF2B5EF4-FFF2-40B4-BE49-F238E27FC236}">
                <a16:creationId xmlns:a16="http://schemas.microsoft.com/office/drawing/2014/main" id="{AEE9E0AE-D372-4B92-B8E6-ECDF1D5DD856}"/>
              </a:ext>
            </a:extLst>
          </p:cNvPr>
          <p:cNvSpPr>
            <a:spLocks noGrp="1"/>
          </p:cNvSpPr>
          <p:nvPr/>
        </p:nvSpPr>
        <p:spPr>
          <a:xfrm>
            <a:off x="9900460" y="5947326"/>
            <a:ext cx="1199315" cy="457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22AAEA-307C-47D6-8A09-9D7A6E0AFAE1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AF7CB2-1EBE-492B-AA81-284C788A6FEF}"/>
              </a:ext>
            </a:extLst>
          </p:cNvPr>
          <p:cNvSpPr txBox="1"/>
          <p:nvPr/>
        </p:nvSpPr>
        <p:spPr>
          <a:xfrm flipH="1">
            <a:off x="8712776" y="4835723"/>
            <a:ext cx="4312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A78CA7-A89B-F502-8414-CB4DE078236A}"/>
              </a:ext>
            </a:extLst>
          </p:cNvPr>
          <p:cNvSpPr/>
          <p:nvPr/>
        </p:nvSpPr>
        <p:spPr>
          <a:xfrm>
            <a:off x="633600" y="-117939"/>
            <a:ext cx="31999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atin typeface="Berlin Sans FB" panose="020E0602020502020306" pitchFamily="34" charset="0"/>
              </a:rPr>
              <a:t>Conclusion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rlin Sans FB" panose="020E0602020502020306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AA030F6-D357-A654-EAA2-E523D0D5E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54" y="1340029"/>
            <a:ext cx="556402" cy="55640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38B984E-E8AF-9F91-9BC8-9A52D183C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85997" y="2964250"/>
            <a:ext cx="556402" cy="55640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E569E4A-648D-2044-FB17-283802284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84298" y="2128232"/>
            <a:ext cx="556402" cy="55640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BFA27EE-24DF-F141-90CA-24EE6C47A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30748" y="4038486"/>
            <a:ext cx="556402" cy="5564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90E1F5-B4B7-AC32-BF19-DD8133A2B705}"/>
              </a:ext>
            </a:extLst>
          </p:cNvPr>
          <p:cNvSpPr txBox="1"/>
          <p:nvPr/>
        </p:nvSpPr>
        <p:spPr>
          <a:xfrm>
            <a:off x="633600" y="1142404"/>
            <a:ext cx="85103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algn="just"/>
            <a:r>
              <a:rPr lang="en-US" dirty="0"/>
              <a:t>Movie recommendation systems provide a mechanism to assist users in classifying users with similar interests.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As powerful data filtering tools, recommendation systems use algorithms and data analysis techniques to recommend the most relevant product/items to a particular user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Our project is Content-based and Collaborative Filtering Recommender System which depends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on the user's preferences and 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predicting the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pursuits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of a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person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by the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means of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figuring out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possibilities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and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records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from many users respectively.</a:t>
            </a: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/>
          </a:p>
          <a:p>
            <a:pPr algn="just"/>
            <a:r>
              <a:rPr lang="en-US" dirty="0"/>
              <a:t>We integrated successfully a recommended system with high accuracy to show the customers the products according to their interests.</a:t>
            </a:r>
            <a:endParaRPr lang="ar-LB" dirty="0"/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ar-LB" dirty="0"/>
          </a:p>
        </p:txBody>
      </p:sp>
    </p:spTree>
    <p:extLst>
      <p:ext uri="{BB962C8B-B14F-4D97-AF65-F5344CB8AC3E}">
        <p14:creationId xmlns:p14="http://schemas.microsoft.com/office/powerpoint/2010/main" val="2354064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E78C558A-F617-469F-AF14-D59C3DF092B8}"/>
              </a:ext>
            </a:extLst>
          </p:cNvPr>
          <p:cNvSpPr/>
          <p:nvPr/>
        </p:nvSpPr>
        <p:spPr>
          <a:xfrm>
            <a:off x="-171187" y="-141118"/>
            <a:ext cx="483383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Future Work</a:t>
            </a:r>
          </a:p>
        </p:txBody>
      </p:sp>
      <p:sp>
        <p:nvSpPr>
          <p:cNvPr id="37" name="TextBox 2">
            <a:extLst>
              <a:ext uri="{FF2B5EF4-FFF2-40B4-BE49-F238E27FC236}">
                <a16:creationId xmlns:a16="http://schemas.microsoft.com/office/drawing/2014/main" id="{344B8853-0754-4D6A-9051-B56F78A6998F}"/>
              </a:ext>
            </a:extLst>
          </p:cNvPr>
          <p:cNvSpPr txBox="1"/>
          <p:nvPr/>
        </p:nvSpPr>
        <p:spPr>
          <a:xfrm>
            <a:off x="203511" y="1284656"/>
            <a:ext cx="6055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/>
              </a:rPr>
              <a:t>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pPr marR="0" lvl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pPr marR="0" lvl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8" name="Slide Number Placeholder 3">
            <a:extLst>
              <a:ext uri="{FF2B5EF4-FFF2-40B4-BE49-F238E27FC236}">
                <a16:creationId xmlns:a16="http://schemas.microsoft.com/office/drawing/2014/main" id="{AEE9E0AE-D372-4B92-B8E6-ECDF1D5DD856}"/>
              </a:ext>
            </a:extLst>
          </p:cNvPr>
          <p:cNvSpPr>
            <a:spLocks noGrp="1"/>
          </p:cNvSpPr>
          <p:nvPr/>
        </p:nvSpPr>
        <p:spPr>
          <a:xfrm>
            <a:off x="9900460" y="5947326"/>
            <a:ext cx="1199315" cy="457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22AAEA-307C-47D6-8A09-9D7A6E0AFAE1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AF7CB2-1EBE-492B-AA81-284C788A6FEF}"/>
              </a:ext>
            </a:extLst>
          </p:cNvPr>
          <p:cNvSpPr txBox="1"/>
          <p:nvPr/>
        </p:nvSpPr>
        <p:spPr>
          <a:xfrm flipH="1">
            <a:off x="8712776" y="4835723"/>
            <a:ext cx="4312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A78CA7-A89B-F502-8414-CB4DE078236A}"/>
              </a:ext>
            </a:extLst>
          </p:cNvPr>
          <p:cNvSpPr/>
          <p:nvPr/>
        </p:nvSpPr>
        <p:spPr>
          <a:xfrm>
            <a:off x="309945" y="-94853"/>
            <a:ext cx="38715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0" lang="en-US" sz="5400" i="0" u="none" strike="noStrike" kern="1200" normalizeH="0" baseline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Future Work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AA030F6-D357-A654-EAA2-E523D0D5E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98" y="1268182"/>
            <a:ext cx="556402" cy="55640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38B984E-E8AF-9F91-9BC8-9A52D183C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84298" y="2688262"/>
            <a:ext cx="556402" cy="55640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E49AEB5-8F69-7CCC-B593-967830FD3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33898" y="3468916"/>
            <a:ext cx="556402" cy="55640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E569E4A-648D-2044-FB17-283802284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84298" y="2000156"/>
            <a:ext cx="556402" cy="55640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BFA27EE-24DF-F141-90CA-24EE6C47A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98" y="4157022"/>
            <a:ext cx="556402" cy="556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C033FD-5B65-199D-BA9B-E36B7E4C0903}"/>
              </a:ext>
            </a:extLst>
          </p:cNvPr>
          <p:cNvSpPr txBox="1"/>
          <p:nvPr/>
        </p:nvSpPr>
        <p:spPr>
          <a:xfrm>
            <a:off x="740700" y="1268182"/>
            <a:ext cx="85118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Ask user to enter more details such as Gender, Age to recommend movies based on these criteria.</a:t>
            </a:r>
          </a:p>
          <a:p>
            <a:endParaRPr lang="en-US" dirty="0"/>
          </a:p>
          <a:p>
            <a:r>
              <a:rPr lang="en-US" dirty="0"/>
              <a:t>Increase the visibility of our website when people search on Google using SEO (Search Engine Optimization)</a:t>
            </a:r>
          </a:p>
          <a:p>
            <a:endParaRPr lang="en-US" dirty="0"/>
          </a:p>
          <a:p>
            <a:r>
              <a:rPr lang="en-US" dirty="0"/>
              <a:t>Grow our business by putting organic or paid ads using SEM (Search Engine Marketing)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r>
              <a:rPr lang="en-US" dirty="0"/>
              <a:t>Implement an Android and iOS application of this system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r>
              <a:rPr lang="en-US" dirty="0"/>
              <a:t>Scraping data from Netflix by </a:t>
            </a:r>
            <a:r>
              <a:rPr lang="en-US" dirty="0" err="1"/>
              <a:t>api</a:t>
            </a:r>
            <a:r>
              <a:rPr lang="en-US" dirty="0"/>
              <a:t> to automatically list the new movies, its images and its information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6039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44412" y="2042850"/>
            <a:ext cx="35862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    u!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38114">
            <a:off x="4920269" y="2114739"/>
            <a:ext cx="663087" cy="66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14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E78C558A-F617-469F-AF14-D59C3DF092B8}"/>
              </a:ext>
            </a:extLst>
          </p:cNvPr>
          <p:cNvSpPr/>
          <p:nvPr/>
        </p:nvSpPr>
        <p:spPr>
          <a:xfrm>
            <a:off x="-633700" y="-49410"/>
            <a:ext cx="404055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Outline</a:t>
            </a:r>
          </a:p>
        </p:txBody>
      </p:sp>
      <p:sp>
        <p:nvSpPr>
          <p:cNvPr id="37" name="TextBox 2">
            <a:extLst>
              <a:ext uri="{FF2B5EF4-FFF2-40B4-BE49-F238E27FC236}">
                <a16:creationId xmlns:a16="http://schemas.microsoft.com/office/drawing/2014/main" id="{344B8853-0754-4D6A-9051-B56F78A6998F}"/>
              </a:ext>
            </a:extLst>
          </p:cNvPr>
          <p:cNvSpPr txBox="1"/>
          <p:nvPr/>
        </p:nvSpPr>
        <p:spPr>
          <a:xfrm>
            <a:off x="209282" y="873920"/>
            <a:ext cx="541853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/>
              </a:rPr>
              <a:t> 	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LnTx/>
                <a:uFillTx/>
                <a:latin typeface="Calibri" panose="020F0502020204030204"/>
              </a:rPr>
              <a:t>Project &amp; General Overview</a:t>
            </a:r>
          </a:p>
          <a:p>
            <a:pPr marR="0" lvl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tabLst/>
              <a:defRPr/>
            </a:pPr>
            <a:endParaRPr lang="en-US" sz="2200" dirty="0">
              <a:solidFill>
                <a:schemeClr val="tx2">
                  <a:lumMod val="10000"/>
                </a:schemeClr>
              </a:solidFill>
              <a:latin typeface="Calibri" panose="020F0502020204030204"/>
            </a:endParaRPr>
          </a:p>
          <a:p>
            <a:pPr marR="0" lvl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tabLst/>
              <a:defRPr/>
            </a:pPr>
            <a:r>
              <a:rPr lang="en-US" sz="2200" dirty="0">
                <a:solidFill>
                  <a:schemeClr val="tx2">
                    <a:lumMod val="10000"/>
                  </a:schemeClr>
                </a:solidFill>
                <a:latin typeface="Calibri" panose="020F0502020204030204"/>
              </a:rPr>
              <a:t>	</a:t>
            </a:r>
            <a:r>
              <a:rPr lang="en-US" sz="2200" dirty="0">
                <a:latin typeface="Calibri" panose="020F0502020204030204"/>
              </a:rPr>
              <a:t>Dataset Usage</a:t>
            </a:r>
          </a:p>
          <a:p>
            <a:pPr marR="0" lvl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tabLst/>
              <a:defRPr/>
            </a:pPr>
            <a:endParaRPr lang="en-US" sz="2200" dirty="0">
              <a:latin typeface="Calibri" panose="020F0502020204030204"/>
            </a:endParaRPr>
          </a:p>
          <a:p>
            <a:pPr marR="0" lvl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tabLst/>
              <a:defRPr/>
            </a:pPr>
            <a:r>
              <a:rPr lang="en-US" sz="2200" dirty="0">
                <a:latin typeface="Calibri" panose="020F0502020204030204"/>
              </a:rPr>
              <a:t>	System Flowchart</a:t>
            </a:r>
          </a:p>
          <a:p>
            <a:pPr marR="0" lvl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tabLst/>
              <a:defRPr/>
            </a:pPr>
            <a:endParaRPr lang="en-US" sz="2200" dirty="0">
              <a:latin typeface="Calibri" panose="020F0502020204030204"/>
            </a:endParaRPr>
          </a:p>
          <a:p>
            <a:pPr lvl="1">
              <a:buClr>
                <a:schemeClr val="tx1"/>
              </a:buClr>
              <a:defRPr/>
            </a:pPr>
            <a:r>
              <a:rPr lang="en-US" sz="2200" dirty="0">
                <a:latin typeface="Calibri" panose="020F0502020204030204"/>
              </a:rPr>
              <a:t>Recommender System Flowchart &amp; Algorithm used</a:t>
            </a:r>
          </a:p>
          <a:p>
            <a:pPr marL="285750" marR="0" lvl="0" indent="-28575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lang="en-US" sz="2200" dirty="0">
              <a:solidFill>
                <a:schemeClr val="tx2">
                  <a:lumMod val="10000"/>
                </a:schemeClr>
              </a:solidFill>
              <a:latin typeface="Calibri" panose="020F0502020204030204"/>
            </a:endParaRPr>
          </a:p>
          <a:p>
            <a:pPr>
              <a:buClr>
                <a:schemeClr val="tx1"/>
              </a:buClr>
              <a:defRPr/>
            </a:pPr>
            <a:r>
              <a:rPr lang="en-US" sz="2200" dirty="0">
                <a:solidFill>
                  <a:prstClr val="black"/>
                </a:solidFill>
                <a:latin typeface="Calibri" panose="020F0502020204030204"/>
              </a:rPr>
              <a:t>	Conclusion</a:t>
            </a:r>
            <a:endParaRPr lang="en-US" sz="2200" dirty="0">
              <a:solidFill>
                <a:schemeClr val="tx2">
                  <a:lumMod val="10000"/>
                </a:schemeClr>
              </a:solidFill>
              <a:latin typeface="Calibri" panose="020F0502020204030204"/>
            </a:endParaRPr>
          </a:p>
          <a:p>
            <a:pPr marR="0" lvl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noProof="0" dirty="0">
              <a:solidFill>
                <a:prstClr val="black"/>
              </a:solidFill>
              <a:latin typeface="Calibri" panose="020F0502020204030204"/>
            </a:endParaRPr>
          </a:p>
          <a:p>
            <a:pPr marR="0" lvl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	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Future Work</a:t>
            </a:r>
            <a:endParaRPr kumimoji="0" lang="ar-LB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pPr marR="0" lvl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pPr marR="0" lvl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pPr marR="0" lvl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8" name="Slide Number Placeholder 3">
            <a:extLst>
              <a:ext uri="{FF2B5EF4-FFF2-40B4-BE49-F238E27FC236}">
                <a16:creationId xmlns:a16="http://schemas.microsoft.com/office/drawing/2014/main" id="{AEE9E0AE-D372-4B92-B8E6-ECDF1D5DD856}"/>
              </a:ext>
            </a:extLst>
          </p:cNvPr>
          <p:cNvSpPr>
            <a:spLocks noGrp="1"/>
          </p:cNvSpPr>
          <p:nvPr/>
        </p:nvSpPr>
        <p:spPr>
          <a:xfrm>
            <a:off x="9900460" y="5947326"/>
            <a:ext cx="1199315" cy="457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22AAEA-307C-47D6-8A09-9D7A6E0AFAE1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AF7CB2-1EBE-492B-AA81-284C788A6FEF}"/>
              </a:ext>
            </a:extLst>
          </p:cNvPr>
          <p:cNvSpPr txBox="1"/>
          <p:nvPr/>
        </p:nvSpPr>
        <p:spPr>
          <a:xfrm flipH="1">
            <a:off x="8712776" y="4835723"/>
            <a:ext cx="4312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28916B-895A-0D2C-1FB6-387E8402C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4564" y="1191029"/>
            <a:ext cx="2427445" cy="24274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B72EA-E094-BBE6-B403-D607D4A9E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2791" y="1298098"/>
            <a:ext cx="2213305" cy="22133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7FD739-360E-1BD7-AB82-C556A45394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20255">
            <a:off x="5591644" y="2278784"/>
            <a:ext cx="2465237" cy="24652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BE4FC3-ADEC-80CB-762A-344A1B08D8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489127">
            <a:off x="7891025" y="3736474"/>
            <a:ext cx="646226" cy="6462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5A168C6-FE05-3978-754B-334905CB4B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0120" y="3778895"/>
            <a:ext cx="951889" cy="9518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DC5379-2CC4-F6C8-690D-9C06BC2FFA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8350" y="1524644"/>
            <a:ext cx="2213305" cy="221330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5A78CA7-A89B-F502-8414-CB4DE078236A}"/>
              </a:ext>
            </a:extLst>
          </p:cNvPr>
          <p:cNvSpPr/>
          <p:nvPr/>
        </p:nvSpPr>
        <p:spPr>
          <a:xfrm>
            <a:off x="233858" y="-1167"/>
            <a:ext cx="23054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0" lang="en-US" sz="5400" i="0" u="none" strike="noStrike" kern="1200" normalizeH="0" baseline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Outline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AA030F6-D357-A654-EAA2-E523D0D5E9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8797" y="756088"/>
            <a:ext cx="556402" cy="55640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38B984E-E8AF-9F91-9BC8-9A52D183C9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194056" y="2147028"/>
            <a:ext cx="556402" cy="55640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E49AEB5-8F69-7CCC-B593-967830FD35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138995" y="2827357"/>
            <a:ext cx="556402" cy="55640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E569E4A-648D-2044-FB17-2838022849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78797" y="1490468"/>
            <a:ext cx="556402" cy="55640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BFA27EE-24DF-F141-90CA-24EE6C47AE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8797" y="3817596"/>
            <a:ext cx="556402" cy="5564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8691A15-8B57-BB06-BDFF-A17DDB3CD7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78999" y="4491830"/>
            <a:ext cx="556402" cy="55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05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500"/>
                            </p:stCondLst>
                            <p:childTnLst>
                              <p:par>
                                <p:cTn id="8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6500"/>
                            </p:stCondLst>
                            <p:childTnLst>
                              <p:par>
                                <p:cTn id="106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000"/>
                            </p:stCondLst>
                            <p:childTnLst>
                              <p:par>
                                <p:cTn id="1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7500"/>
                            </p:stCondLst>
                            <p:childTnLst>
                              <p:par>
                                <p:cTn id="127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12 -4.93827E-7 L 0.05678 -0.08951 C 0.06789 -0.10833 0.07934 -0.14012 0.08872 -0.17438 C 0.09983 -0.2142 0.10625 -0.24846 0.10764 -0.27469 L 0.11667 -0.39938 " pathEditMode="relative" rAng="17760000" ptsTypes="AAAAA">
                                      <p:cBhvr>
                                        <p:cTn id="12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40" y="-18796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F993E0-5778-4A83-9832-EA61641727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531082-7DD9-4A1C-B415-05D6C715085E}"/>
              </a:ext>
            </a:extLst>
          </p:cNvPr>
          <p:cNvSpPr txBox="1">
            <a:spLocks/>
          </p:cNvSpPr>
          <p:nvPr/>
        </p:nvSpPr>
        <p:spPr>
          <a:xfrm>
            <a:off x="1850686" y="1904461"/>
            <a:ext cx="6302187" cy="568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5400" dirty="0">
                <a:solidFill>
                  <a:schemeClr val="tx1"/>
                </a:solidFill>
                <a:latin typeface="Berlin Sans FB" panose="020E0602020502020306" pitchFamily="34" charset="0"/>
              </a:rPr>
              <a:t>Project Overview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4198D21-7B9D-4B1A-B429-0BA427B631AB}"/>
              </a:ext>
            </a:extLst>
          </p:cNvPr>
          <p:cNvSpPr txBox="1"/>
          <p:nvPr/>
        </p:nvSpPr>
        <p:spPr>
          <a:xfrm>
            <a:off x="737729" y="1450912"/>
            <a:ext cx="4881548" cy="92333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 fontAlgn="base"/>
            <a:r>
              <a:rPr lang="en-US" dirty="0"/>
              <a:t>Build an online Movie Recommender System which is based on the analysis of users' ratings history to several movies and their interests.</a:t>
            </a:r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5AA030F6-D357-A654-EAA2-E523D0D5E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27" y="1399442"/>
            <a:ext cx="556402" cy="55640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034" y="1318897"/>
            <a:ext cx="1913628" cy="19136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521" y="2886485"/>
            <a:ext cx="2857500" cy="1600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024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4C6E7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5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71605E-6 L -0.09462 2.71605E-6 C -0.13698 2.71605E-6 -0.18889 -0.08827 -0.18889 -0.15926 L -0.18889 -0.31852 " pathEditMode="relative" rAng="0" ptsTypes="AAAA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-15926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7037E-7 L -0.1526 3.7037E-7 C -0.22083 3.7037E-7 -0.30451 -0.06914 -0.30451 -0.12438 L -0.30451 -0.24877 " pathEditMode="relative" rAng="0" ptsTypes="AAAA">
                                      <p:cBhvr>
                                        <p:cTn id="5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26" y="-124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  <p:bldP spid="6" grpId="3"/>
      <p:bldP spid="113" grpId="0" uiExpand="1" build="p"/>
      <p:bldP spid="113" grpId="1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F993E0-5778-4A83-9832-EA61641727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6531082-7DD9-4A1C-B415-05D6C715085E}"/>
              </a:ext>
            </a:extLst>
          </p:cNvPr>
          <p:cNvSpPr txBox="1">
            <a:spLocks/>
          </p:cNvSpPr>
          <p:nvPr/>
        </p:nvSpPr>
        <p:spPr>
          <a:xfrm>
            <a:off x="2466901" y="2072112"/>
            <a:ext cx="6302187" cy="568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5400" dirty="0">
                <a:solidFill>
                  <a:schemeClr val="tx1"/>
                </a:solidFill>
                <a:latin typeface="Berlin Sans FB" panose="020E0602020502020306" pitchFamily="34" charset="0"/>
              </a:rPr>
              <a:t>General</a:t>
            </a:r>
            <a:r>
              <a:rPr lang="en-US" sz="5400" b="1" dirty="0">
                <a:solidFill>
                  <a:schemeClr val="tx1"/>
                </a:solidFill>
              </a:rPr>
              <a:t> </a:t>
            </a:r>
            <a:r>
              <a:rPr lang="en-US" sz="5400" dirty="0">
                <a:solidFill>
                  <a:schemeClr val="tx1"/>
                </a:solidFill>
                <a:latin typeface="Berlin Sans FB" panose="020E0602020502020306" pitchFamily="34" charset="0"/>
              </a:rPr>
              <a:t>view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E26FD2-D163-49AD-B9C0-D17DC600C0CD}"/>
              </a:ext>
            </a:extLst>
          </p:cNvPr>
          <p:cNvSpPr txBox="1"/>
          <p:nvPr/>
        </p:nvSpPr>
        <p:spPr>
          <a:xfrm>
            <a:off x="3488974" y="2759952"/>
            <a:ext cx="205778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/>
              <a:t>Get list of movies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01F4F11-C894-4A1C-9108-863DE872A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697" y="2473104"/>
            <a:ext cx="845790" cy="8457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8C5341-3794-6FEE-9B73-A46D84C00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8362" y="2316790"/>
            <a:ext cx="1278708" cy="11960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F0FA16-1D55-3552-2C22-DA3E53AD9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41421"/>
            <a:ext cx="1142902" cy="119606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549242-14A1-47A7-8E55-740A396387C5}"/>
              </a:ext>
            </a:extLst>
          </p:cNvPr>
          <p:cNvCxnSpPr>
            <a:cxnSpLocks/>
          </p:cNvCxnSpPr>
          <p:nvPr/>
        </p:nvCxnSpPr>
        <p:spPr>
          <a:xfrm>
            <a:off x="1380130" y="2855064"/>
            <a:ext cx="10876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67F67B3-C842-5924-EC1E-9D747AEB0910}"/>
              </a:ext>
            </a:extLst>
          </p:cNvPr>
          <p:cNvSpPr txBox="1"/>
          <p:nvPr/>
        </p:nvSpPr>
        <p:spPr>
          <a:xfrm>
            <a:off x="967808" y="2495268"/>
            <a:ext cx="205778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/>
              <a:t>Add new movie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071F38A-723B-48D2-E48C-2A377B1AE3A8}"/>
              </a:ext>
            </a:extLst>
          </p:cNvPr>
          <p:cNvCxnSpPr>
            <a:cxnSpLocks/>
          </p:cNvCxnSpPr>
          <p:nvPr/>
        </p:nvCxnSpPr>
        <p:spPr>
          <a:xfrm>
            <a:off x="3833270" y="3115219"/>
            <a:ext cx="14502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E9F1F56-E2C4-511E-E1AA-F99652A627BA}"/>
              </a:ext>
            </a:extLst>
          </p:cNvPr>
          <p:cNvSpPr txBox="1"/>
          <p:nvPr/>
        </p:nvSpPr>
        <p:spPr>
          <a:xfrm rot="690179">
            <a:off x="887271" y="3168379"/>
            <a:ext cx="205778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/>
              <a:t>Add </a:t>
            </a:r>
            <a:r>
              <a:rPr lang="en-US" sz="1300" dirty="0" err="1"/>
              <a:t>MovieLens</a:t>
            </a:r>
            <a:r>
              <a:rPr lang="en-US" sz="1300" dirty="0"/>
              <a:t> dataset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C71602D-6046-7E7D-62C7-A3941AC6FC76}"/>
              </a:ext>
            </a:extLst>
          </p:cNvPr>
          <p:cNvCxnSpPr>
            <a:cxnSpLocks/>
          </p:cNvCxnSpPr>
          <p:nvPr/>
        </p:nvCxnSpPr>
        <p:spPr>
          <a:xfrm>
            <a:off x="1380130" y="2981283"/>
            <a:ext cx="1086771" cy="240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45E65C-F8D1-05DF-0292-2177DE071C72}"/>
              </a:ext>
            </a:extLst>
          </p:cNvPr>
          <p:cNvCxnSpPr>
            <a:cxnSpLocks/>
          </p:cNvCxnSpPr>
          <p:nvPr/>
        </p:nvCxnSpPr>
        <p:spPr>
          <a:xfrm>
            <a:off x="6484571" y="3193422"/>
            <a:ext cx="1114365" cy="331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DB4F9C4-014D-E745-16DF-E79D0E905BAD}"/>
              </a:ext>
            </a:extLst>
          </p:cNvPr>
          <p:cNvSpPr/>
          <p:nvPr/>
        </p:nvSpPr>
        <p:spPr>
          <a:xfrm rot="17218276">
            <a:off x="6711384" y="2840355"/>
            <a:ext cx="584775" cy="1566199"/>
          </a:xfrm>
          <a:prstGeom prst="rect">
            <a:avLst/>
          </a:prstGeom>
        </p:spPr>
        <p:txBody>
          <a:bodyPr vert="vert" wrap="square">
            <a:spAutoFit/>
          </a:bodyPr>
          <a:lstStyle/>
          <a:p>
            <a:pPr algn="ctr"/>
            <a:r>
              <a:rPr lang="en-US" sz="1300" dirty="0"/>
              <a:t>Watch &gt; 10 Movies</a:t>
            </a:r>
          </a:p>
          <a:p>
            <a:pPr algn="ctr"/>
            <a:endParaRPr lang="en-US" sz="13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68D725-8429-25D5-4936-65CB59F39035}"/>
              </a:ext>
            </a:extLst>
          </p:cNvPr>
          <p:cNvSpPr/>
          <p:nvPr/>
        </p:nvSpPr>
        <p:spPr>
          <a:xfrm rot="14807189">
            <a:off x="6654555" y="1554450"/>
            <a:ext cx="584775" cy="1934867"/>
          </a:xfrm>
          <a:prstGeom prst="rect">
            <a:avLst/>
          </a:prstGeom>
        </p:spPr>
        <p:txBody>
          <a:bodyPr vert="vert" wrap="square">
            <a:spAutoFit/>
          </a:bodyPr>
          <a:lstStyle/>
          <a:p>
            <a:pPr algn="ctr"/>
            <a:r>
              <a:rPr lang="en-US" sz="1300" dirty="0"/>
              <a:t>Watch &lt; 10 Movies</a:t>
            </a:r>
          </a:p>
          <a:p>
            <a:pPr algn="ctr"/>
            <a:endParaRPr lang="en-US" sz="13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BB10DB4-20BC-8D0C-9A5C-6BCE6B5B4BF1}"/>
              </a:ext>
            </a:extLst>
          </p:cNvPr>
          <p:cNvCxnSpPr>
            <a:cxnSpLocks/>
          </p:cNvCxnSpPr>
          <p:nvPr/>
        </p:nvCxnSpPr>
        <p:spPr>
          <a:xfrm flipV="1">
            <a:off x="6475305" y="2381240"/>
            <a:ext cx="1087373" cy="46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5B87FBC-95D5-B688-6AE0-28AAFE883A8F}"/>
              </a:ext>
            </a:extLst>
          </p:cNvPr>
          <p:cNvSpPr/>
          <p:nvPr/>
        </p:nvSpPr>
        <p:spPr>
          <a:xfrm>
            <a:off x="7740466" y="2146941"/>
            <a:ext cx="1278708" cy="468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Arbitrary Movies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8C16DD-5160-25C4-C910-969789746BDB}"/>
              </a:ext>
            </a:extLst>
          </p:cNvPr>
          <p:cNvSpPr/>
          <p:nvPr/>
        </p:nvSpPr>
        <p:spPr>
          <a:xfrm>
            <a:off x="7764340" y="3228628"/>
            <a:ext cx="1278708" cy="5684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Recommended Movies</a:t>
            </a:r>
          </a:p>
        </p:txBody>
      </p:sp>
    </p:spTree>
    <p:extLst>
      <p:ext uri="{BB962C8B-B14F-4D97-AF65-F5344CB8AC3E}">
        <p14:creationId xmlns:p14="http://schemas.microsoft.com/office/powerpoint/2010/main" val="102967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4C6E7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50" presetClass="path" presetSubtype="0" accel="50000" decel="50000" fill="hold" grpId="2" nodeType="after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77778E-7 -4.69136E-6 L -0.09462 -4.69136E-6 C -0.13698 -4.69136E-6 -0.18889 -0.08827 -0.18889 -0.15925 L -0.18889 -0.31851 " pathEditMode="relative" rAng="0" ptsTypes="AAAA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44" y="-1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8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3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8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3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800"/>
                            </p:stCondLst>
                            <p:childTnLst>
                              <p:par>
                                <p:cTn id="4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3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800"/>
                            </p:stCondLst>
                            <p:childTnLst>
                              <p:par>
                                <p:cTn id="5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  <p:bldP spid="17" grpId="0"/>
      <p:bldP spid="24" grpId="0"/>
      <p:bldP spid="48" grpId="0"/>
      <p:bldP spid="11" grpId="0"/>
      <p:bldP spid="12" grpId="0"/>
      <p:bldP spid="14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F993E0-5778-4A83-9832-EA61641727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4198D21-7B9D-4B1A-B429-0BA427B631AB}"/>
              </a:ext>
            </a:extLst>
          </p:cNvPr>
          <p:cNvSpPr txBox="1"/>
          <p:nvPr/>
        </p:nvSpPr>
        <p:spPr>
          <a:xfrm>
            <a:off x="232092" y="1128397"/>
            <a:ext cx="9165926" cy="341632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 fontAlgn="base"/>
            <a:r>
              <a:rPr lang="en-US" dirty="0"/>
              <a:t>We have used </a:t>
            </a:r>
            <a:r>
              <a:rPr lang="en-US" dirty="0" err="1"/>
              <a:t>MovieLens</a:t>
            </a:r>
            <a:r>
              <a:rPr lang="en-US" dirty="0"/>
              <a:t> Dataset by </a:t>
            </a:r>
            <a:r>
              <a:rPr lang="en-US" dirty="0" err="1"/>
              <a:t>GroupLens</a:t>
            </a:r>
            <a:r>
              <a:rPr lang="en-US" dirty="0"/>
              <a:t>.</a:t>
            </a:r>
          </a:p>
          <a:p>
            <a:pPr lvl="0" fontAlgn="base"/>
            <a:br>
              <a:rPr lang="en-US" dirty="0"/>
            </a:br>
            <a:r>
              <a:rPr lang="en-US" dirty="0"/>
              <a:t>This data set consists of:</a:t>
            </a:r>
          </a:p>
          <a:p>
            <a:pPr lvl="0" fontAlgn="base"/>
            <a:r>
              <a:rPr lang="en-US" dirty="0"/>
              <a:t>100,000 ratings (1-5) from 785 users on 10243 movies.</a:t>
            </a:r>
          </a:p>
          <a:p>
            <a:pPr lvl="0" fontAlgn="base"/>
            <a:endParaRPr lang="en-US" dirty="0"/>
          </a:p>
          <a:p>
            <a:pPr lvl="0" fontAlgn="base"/>
            <a:r>
              <a:rPr lang="en-US" dirty="0"/>
              <a:t>Each user has rated at least 20 movies.</a:t>
            </a:r>
          </a:p>
          <a:p>
            <a:pPr lvl="0" fontAlgn="base"/>
            <a:endParaRPr lang="en-US" dirty="0"/>
          </a:p>
          <a:p>
            <a:pPr lvl="0" fontAlgn="base"/>
            <a:r>
              <a:rPr lang="en-US" dirty="0"/>
              <a:t>Since we have developed a prototype of hybrid recommendation system. We have also scraped the content-based data from TMDB for the movies we already had for collaborative filtering purpose in the </a:t>
            </a:r>
            <a:r>
              <a:rPr lang="en-US" dirty="0" err="1"/>
              <a:t>MovieLens</a:t>
            </a:r>
            <a:r>
              <a:rPr lang="en-US" dirty="0"/>
              <a:t> dataset.</a:t>
            </a:r>
          </a:p>
          <a:p>
            <a:pPr lvl="0" fontAlgn="base"/>
            <a:endParaRPr lang="en-US" dirty="0"/>
          </a:p>
          <a:p>
            <a:endParaRPr lang="en-US" dirty="0">
              <a:effectLst>
                <a:glow rad="127000">
                  <a:schemeClr val="bg1"/>
                </a:glow>
              </a:effectLst>
              <a:latin typeface="Bahnschrift SemiBold Condensed" panose="020B0502040204020203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574ADB-D6A4-4E40-85BB-D6954EDEFB15}"/>
              </a:ext>
            </a:extLst>
          </p:cNvPr>
          <p:cNvSpPr/>
          <p:nvPr/>
        </p:nvSpPr>
        <p:spPr>
          <a:xfrm>
            <a:off x="97409" y="7034"/>
            <a:ext cx="43508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0" lang="en-US" sz="5400" i="0" u="none" strike="noStrike" kern="1200" normalizeH="0" baseline="0" noProof="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Dataset Usage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091069-E392-C46D-99BC-5B7236454E23}"/>
              </a:ext>
            </a:extLst>
          </p:cNvPr>
          <p:cNvSpPr/>
          <p:nvPr/>
        </p:nvSpPr>
        <p:spPr>
          <a:xfrm>
            <a:off x="97409" y="32824"/>
            <a:ext cx="43508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0" lang="en-US" sz="5400" i="0" u="none" strike="noStrike" kern="1200" normalizeH="0" baseline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Dataset Usage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975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uiExpand="1" build="p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9CEC8-5AB3-A414-B546-B4A7FDF86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354" y="296111"/>
            <a:ext cx="6791094" cy="621034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latin typeface="Berlin Sans FB" panose="020E0602020502020306" pitchFamily="34" charset="0"/>
              </a:rPr>
              <a:t>System Flowchart</a:t>
            </a:r>
            <a:endParaRPr lang="en-US" sz="3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C5DF3C-2681-7FC2-5D78-7DA8F09FDE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E14879-E411-8236-27FD-FFAFBD04B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8" y="1020402"/>
            <a:ext cx="9073697" cy="4084948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43FEE04-1FAE-D02F-8D28-BF3148C5365E}"/>
              </a:ext>
            </a:extLst>
          </p:cNvPr>
          <p:cNvSpPr txBox="1">
            <a:spLocks/>
          </p:cNvSpPr>
          <p:nvPr/>
        </p:nvSpPr>
        <p:spPr>
          <a:xfrm>
            <a:off x="281354" y="317213"/>
            <a:ext cx="6791094" cy="621034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r>
              <a:rPr lang="en-US" sz="3600" dirty="0">
                <a:latin typeface="Berlin Sans FB" panose="020E0602020502020306" pitchFamily="34" charset="0"/>
              </a:rPr>
              <a:t>System Flowchart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3617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700F-2057-8CFB-FEEC-F50420C15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4750"/>
            <a:ext cx="8648725" cy="468600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latin typeface="Berlin Sans FB" panose="020E0602020502020306" pitchFamily="34" charset="0"/>
              </a:rPr>
              <a:t>Recommender System Flowchart</a:t>
            </a:r>
            <a:endParaRPr lang="en-US" sz="3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2637FB-E9F2-0D79-213C-BD86331362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F480B1F-BD71-82FE-69F9-88BB3C52CE92}"/>
                  </a:ext>
                </a:extLst>
              </p:cNvPr>
              <p:cNvSpPr txBox="1"/>
              <p:nvPr/>
            </p:nvSpPr>
            <p:spPr>
              <a:xfrm>
                <a:off x="6409540" y="1990088"/>
                <a:ext cx="2467935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CA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upport</m:t>
                          </m:r>
                          <m:r>
                            <a:rPr lang="en-CA">
                              <a:latin typeface="Cambria Math" panose="02040503050406030204" pitchFamily="18" charset="0"/>
                            </a:rPr>
                            <m:t>= (</m:t>
                          </m:r>
                          <m:f>
                            <m:f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"/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CA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CA">
                                      <a:latin typeface="Cambria Math" panose="02040503050406030204" pitchFamily="18" charset="0"/>
                                    </a:rPr>
                                    <m:t>∪</m:t>
                                  </m:r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CA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CA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F480B1F-BD71-82FE-69F9-88BB3C52C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540" y="1990088"/>
                <a:ext cx="2467935" cy="714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A9673A-1B06-31B0-3601-A87308AD4808}"/>
                  </a:ext>
                </a:extLst>
              </p:cNvPr>
              <p:cNvSpPr/>
              <p:nvPr/>
            </p:nvSpPr>
            <p:spPr>
              <a:xfrm>
                <a:off x="6379700" y="3565484"/>
                <a:ext cx="2858034" cy="6690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CA">
                          <a:latin typeface="Cambria Math" panose="02040503050406030204" pitchFamily="18" charset="0"/>
                        </a:rPr>
                        <m:t>onfidence</m:t>
                      </m:r>
                      <m:r>
                        <a:rPr lang="en-CA">
                          <a:latin typeface="Cambria Math" panose="02040503050406030204" pitchFamily="18" charset="0"/>
                        </a:rPr>
                        <m:t> = (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CA">
                                  <a:latin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CA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FA9673A-1B06-31B0-3601-A87308AD48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700" y="3565484"/>
                <a:ext cx="2858034" cy="6690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CF5B7E3-F5CA-E436-DDCC-D711815286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26" t="16781" r="1816" b="13195"/>
          <a:stretch/>
        </p:blipFill>
        <p:spPr>
          <a:xfrm>
            <a:off x="457200" y="1180776"/>
            <a:ext cx="5922500" cy="353797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3EC72D9-4432-EB75-A1C9-835552BA3EDA}"/>
              </a:ext>
            </a:extLst>
          </p:cNvPr>
          <p:cNvSpPr txBox="1">
            <a:spLocks/>
          </p:cNvSpPr>
          <p:nvPr/>
        </p:nvSpPr>
        <p:spPr>
          <a:xfrm>
            <a:off x="453071" y="441202"/>
            <a:ext cx="8648725" cy="468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r>
              <a:rPr lang="en-US" sz="3600" dirty="0">
                <a:latin typeface="Berlin Sans FB" panose="020E0602020502020306" pitchFamily="34" charset="0"/>
              </a:rPr>
              <a:t>Recommender System Flowchart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73765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F993E0-5778-4A83-9832-EA61641727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4198D21-7B9D-4B1A-B429-0BA427B631AB}"/>
              </a:ext>
            </a:extLst>
          </p:cNvPr>
          <p:cNvSpPr txBox="1"/>
          <p:nvPr/>
        </p:nvSpPr>
        <p:spPr>
          <a:xfrm>
            <a:off x="38075" y="1466797"/>
            <a:ext cx="9165926" cy="489364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 fontAlgn="base"/>
            <a:r>
              <a:rPr lang="en-US" sz="2000" b="1" dirty="0"/>
              <a:t>Content Based: </a:t>
            </a:r>
            <a:r>
              <a:rPr lang="en-US" dirty="0"/>
              <a:t>The recommendation system recommends other movies which are similar to that selected movie.</a:t>
            </a:r>
          </a:p>
          <a:p>
            <a:pPr lvl="0" fontAlgn="base"/>
            <a:r>
              <a:rPr lang="en-US" sz="2000" dirty="0"/>
              <a:t>f(movie)  	{movies}</a:t>
            </a:r>
          </a:p>
          <a:p>
            <a:pPr lvl="0" fontAlgn="base"/>
            <a:endParaRPr lang="en-US" sz="2000" dirty="0"/>
          </a:p>
          <a:p>
            <a:pPr lvl="0" fontAlgn="base"/>
            <a:endParaRPr lang="en-US" sz="2000" dirty="0"/>
          </a:p>
          <a:p>
            <a:pPr lvl="0" fontAlgn="base"/>
            <a:r>
              <a:rPr lang="en-US" sz="2000" b="1" dirty="0"/>
              <a:t>Collaborative Filtering: </a:t>
            </a:r>
            <a:r>
              <a:rPr lang="en-US" dirty="0"/>
              <a:t>The recommendation system recommends movies which are rated highly by the similar users.</a:t>
            </a:r>
          </a:p>
          <a:p>
            <a:pPr fontAlgn="base"/>
            <a:r>
              <a:rPr lang="en-US" dirty="0"/>
              <a:t>Almost all existing commercial recommenders use this approach (e.g. Amazon, Facebook, </a:t>
            </a:r>
            <a:r>
              <a:rPr lang="en-US" dirty="0" err="1"/>
              <a:t>Linkedln</a:t>
            </a:r>
            <a:r>
              <a:rPr lang="en-US" dirty="0"/>
              <a:t>).</a:t>
            </a:r>
            <a:endParaRPr lang="en-US" sz="2000" dirty="0"/>
          </a:p>
          <a:p>
            <a:pPr lvl="0" fontAlgn="base"/>
            <a:r>
              <a:rPr lang="en-US" sz="2000" dirty="0"/>
              <a:t>f(movies, user)	          {movies}</a:t>
            </a:r>
          </a:p>
          <a:p>
            <a:pPr lvl="0" fontAlgn="base"/>
            <a:endParaRPr lang="en-US" sz="2400" dirty="0"/>
          </a:p>
          <a:p>
            <a:pPr lvl="0" fontAlgn="base"/>
            <a:endParaRPr lang="en-US" sz="2400" dirty="0"/>
          </a:p>
          <a:p>
            <a:endParaRPr lang="en-US" sz="2400" dirty="0">
              <a:effectLst>
                <a:glow rad="127000">
                  <a:schemeClr val="bg1"/>
                </a:glow>
              </a:effectLst>
              <a:latin typeface="Bahnschrift SemiBold Condensed" panose="020B0502040204020203" pitchFamily="34" charset="0"/>
              <a:cs typeface="Arabic Typesetting" panose="03020402040406030203" pitchFamily="66" charset="-78"/>
            </a:endParaRPr>
          </a:p>
          <a:p>
            <a:pPr lvl="0" fontAlgn="base"/>
            <a:endParaRPr lang="en-US" sz="2400" dirty="0"/>
          </a:p>
          <a:p>
            <a:endParaRPr lang="en-US" sz="2400" dirty="0">
              <a:effectLst>
                <a:glow rad="127000">
                  <a:schemeClr val="bg1"/>
                </a:glow>
              </a:effectLst>
              <a:latin typeface="Bahnschrift SemiBold Condensed" panose="020B0502040204020203" pitchFamily="34" charset="0"/>
              <a:cs typeface="Arabic Typesetting" panose="03020402040406030203" pitchFamily="66" charset="-7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574ADB-D6A4-4E40-85BB-D6954EDEFB15}"/>
              </a:ext>
            </a:extLst>
          </p:cNvPr>
          <p:cNvSpPr/>
          <p:nvPr/>
        </p:nvSpPr>
        <p:spPr>
          <a:xfrm>
            <a:off x="159811" y="21600"/>
            <a:ext cx="861806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0" lang="en-US" sz="4400" i="0" u="none" strike="noStrike" kern="1200" normalizeH="0" baseline="0" noProof="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Recommendation System Algorithm</a:t>
            </a:r>
            <a:endParaRPr lang="en-US" sz="4400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091069-E392-C46D-99BC-5B7236454E23}"/>
              </a:ext>
            </a:extLst>
          </p:cNvPr>
          <p:cNvSpPr/>
          <p:nvPr/>
        </p:nvSpPr>
        <p:spPr>
          <a:xfrm>
            <a:off x="-792386" y="38150"/>
            <a:ext cx="1053686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kumimoji="0" lang="en-US" sz="4400" i="0" u="none" strike="noStrike" kern="1200" normalizeH="0" baseline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Recommendation System Algorithm</a:t>
            </a:r>
            <a:endParaRPr lang="en-US" sz="4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F75FA5-62A2-F165-9EAC-E321F9CCF180}"/>
              </a:ext>
            </a:extLst>
          </p:cNvPr>
          <p:cNvCxnSpPr/>
          <p:nvPr/>
        </p:nvCxnSpPr>
        <p:spPr>
          <a:xfrm>
            <a:off x="1153200" y="2253600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5AEE05-1528-28DC-D3BA-78791D0CFF1E}"/>
              </a:ext>
            </a:extLst>
          </p:cNvPr>
          <p:cNvCxnSpPr/>
          <p:nvPr/>
        </p:nvCxnSpPr>
        <p:spPr>
          <a:xfrm>
            <a:off x="1801200" y="4335600"/>
            <a:ext cx="648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79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rrow: Bent-Up 21">
            <a:extLst>
              <a:ext uri="{FF2B5EF4-FFF2-40B4-BE49-F238E27FC236}">
                <a16:creationId xmlns:a16="http://schemas.microsoft.com/office/drawing/2014/main" id="{11DF4B5F-AD4B-4AD0-B61E-750CD2DE4A9C}"/>
              </a:ext>
            </a:extLst>
          </p:cNvPr>
          <p:cNvSpPr/>
          <p:nvPr/>
        </p:nvSpPr>
        <p:spPr>
          <a:xfrm rot="16200000" flipH="1">
            <a:off x="6993195" y="3699631"/>
            <a:ext cx="850392" cy="731520"/>
          </a:xfrm>
          <a:prstGeom prst="bentUp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81940" y="141445"/>
            <a:ext cx="8862060" cy="468600"/>
          </a:xfrm>
        </p:spPr>
        <p:txBody>
          <a:bodyPr/>
          <a:lstStyle/>
          <a:p>
            <a:r>
              <a:rPr lang="en-US" sz="3600" dirty="0">
                <a:solidFill>
                  <a:schemeClr val="accent1"/>
                </a:solidFill>
                <a:latin typeface="Berlin Sans FB" panose="020E0602020502020306" pitchFamily="34" charset="0"/>
              </a:rPr>
              <a:t>Association Rule Algorithm</a:t>
            </a:r>
            <a:endParaRPr lang="en-CA" sz="3600" dirty="0">
              <a:solidFill>
                <a:schemeClr val="accent1"/>
              </a:solidFill>
              <a:latin typeface="Berlin Sans FB" panose="020E0602020502020306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876D8E-AD58-42A8-A936-3DAB85A6ED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" t="-1" r="1512" b="33259"/>
          <a:stretch/>
        </p:blipFill>
        <p:spPr>
          <a:xfrm>
            <a:off x="3735829" y="2745824"/>
            <a:ext cx="1954282" cy="20517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AA3CB6-469C-4612-BDF5-1420EDB82D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" t="1246" r="5167" b="4445"/>
          <a:stretch/>
        </p:blipFill>
        <p:spPr>
          <a:xfrm>
            <a:off x="1273553" y="2749337"/>
            <a:ext cx="1781016" cy="2169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F6480E-4AFE-42E0-99E8-1DBC2F1587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26" b="21814"/>
          <a:stretch/>
        </p:blipFill>
        <p:spPr>
          <a:xfrm>
            <a:off x="7958991" y="695233"/>
            <a:ext cx="1170469" cy="14123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360B68-20A0-4531-BD15-4D1819D681F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44"/>
          <a:stretch/>
        </p:blipFill>
        <p:spPr>
          <a:xfrm>
            <a:off x="6718481" y="723602"/>
            <a:ext cx="1240510" cy="1139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52A540-5597-4FA9-94C5-0AB709EB353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30"/>
          <a:stretch/>
        </p:blipFill>
        <p:spPr>
          <a:xfrm>
            <a:off x="521296" y="792555"/>
            <a:ext cx="787400" cy="15111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DA5F7D-4FA1-4799-955B-746033BC77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4" r="2974"/>
          <a:stretch/>
        </p:blipFill>
        <p:spPr>
          <a:xfrm>
            <a:off x="1715744" y="792555"/>
            <a:ext cx="1381004" cy="11398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D735A0-D2C8-43AB-A799-6F540379C19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0" t="-2093" r="1150" b="23610"/>
          <a:stretch/>
        </p:blipFill>
        <p:spPr>
          <a:xfrm>
            <a:off x="4184537" y="717308"/>
            <a:ext cx="1290904" cy="12894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F3B327-0BCA-46E1-9272-DAEF7BA5E2DC}"/>
              </a:ext>
            </a:extLst>
          </p:cNvPr>
          <p:cNvSpPr txBox="1"/>
          <p:nvPr/>
        </p:nvSpPr>
        <p:spPr>
          <a:xfrm>
            <a:off x="1343794" y="1863496"/>
            <a:ext cx="2536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2.Group all orders using user-id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2795D0-595A-4015-8273-45B0415221C9}"/>
              </a:ext>
            </a:extLst>
          </p:cNvPr>
          <p:cNvSpPr txBox="1"/>
          <p:nvPr/>
        </p:nvSpPr>
        <p:spPr>
          <a:xfrm>
            <a:off x="-31224" y="2343716"/>
            <a:ext cx="2795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1.Select all products from database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EC06A1-600C-4C1C-AFBE-70EE8D41DF92}"/>
              </a:ext>
            </a:extLst>
          </p:cNvPr>
          <p:cNvSpPr txBox="1"/>
          <p:nvPr/>
        </p:nvSpPr>
        <p:spPr>
          <a:xfrm>
            <a:off x="2909321" y="942917"/>
            <a:ext cx="1550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3.Calculate the Support </a:t>
            </a:r>
          </a:p>
          <a:p>
            <a:r>
              <a:rPr lang="en-US" sz="1000" dirty="0">
                <a:solidFill>
                  <a:srgbClr val="FF0000"/>
                </a:solidFill>
              </a:rPr>
              <a:t>    of each product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D87FF0C3-2F95-4F46-B1AA-0F7401EED7FE}"/>
              </a:ext>
            </a:extLst>
          </p:cNvPr>
          <p:cNvSpPr/>
          <p:nvPr/>
        </p:nvSpPr>
        <p:spPr>
          <a:xfrm>
            <a:off x="3096748" y="1280165"/>
            <a:ext cx="1087789" cy="379483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242E92-DF88-42E4-B33E-A359B8B7D908}"/>
              </a:ext>
            </a:extLst>
          </p:cNvPr>
          <p:cNvSpPr txBox="1"/>
          <p:nvPr/>
        </p:nvSpPr>
        <p:spPr>
          <a:xfrm>
            <a:off x="3112044" y="1346797"/>
            <a:ext cx="877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If S &gt; min 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834AEA-F80A-4C53-A246-90ABA6ED4C1E}"/>
              </a:ext>
            </a:extLst>
          </p:cNvPr>
          <p:cNvSpPr txBox="1"/>
          <p:nvPr/>
        </p:nvSpPr>
        <p:spPr>
          <a:xfrm>
            <a:off x="5420630" y="893439"/>
            <a:ext cx="1353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4.Calculate support </a:t>
            </a:r>
          </a:p>
          <a:p>
            <a:r>
              <a:rPr lang="en-US" sz="1000" dirty="0">
                <a:solidFill>
                  <a:srgbClr val="FF0000"/>
                </a:solidFill>
              </a:rPr>
              <a:t>of 2-items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D6AA449-C9D5-4C1C-B067-C57D1698FD14}"/>
              </a:ext>
            </a:extLst>
          </p:cNvPr>
          <p:cNvSpPr/>
          <p:nvPr/>
        </p:nvSpPr>
        <p:spPr>
          <a:xfrm>
            <a:off x="5475441" y="1211688"/>
            <a:ext cx="1087789" cy="379483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3C259C-67D3-476F-B3E6-B9222FC211EF}"/>
              </a:ext>
            </a:extLst>
          </p:cNvPr>
          <p:cNvSpPr txBox="1"/>
          <p:nvPr/>
        </p:nvSpPr>
        <p:spPr>
          <a:xfrm>
            <a:off x="5490737" y="1278320"/>
            <a:ext cx="877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</a:rPr>
              <a:t>If S &gt; min 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6E4C3C-7E8C-47C8-8908-7D8AE17BF984}"/>
              </a:ext>
            </a:extLst>
          </p:cNvPr>
          <p:cNvSpPr txBox="1"/>
          <p:nvPr/>
        </p:nvSpPr>
        <p:spPr>
          <a:xfrm>
            <a:off x="6522427" y="2684642"/>
            <a:ext cx="2523448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Join table L3 with L1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create subset (A|B|C</a:t>
            </a:r>
            <a:r>
              <a:rPr lang="en-US" sz="1200" dirty="0">
                <a:solidFill>
                  <a:srgbClr val="FF0000"/>
                </a:solidFill>
                <a:sym typeface="Wingdings" panose="05000000000000000000" pitchFamily="2" charset="2"/>
              </a:rPr>
              <a:t>A</a:t>
            </a:r>
            <a:r>
              <a:rPr lang="en-US" sz="1200" dirty="0">
                <a:solidFill>
                  <a:srgbClr val="FF0000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Calculate confidence of subsets</a:t>
            </a:r>
          </a:p>
          <a:p>
            <a:endParaRPr lang="en-US" sz="1200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If confidence &gt; min confidence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BAC322C4-FC70-D291-D822-5722FBE40020}"/>
              </a:ext>
            </a:extLst>
          </p:cNvPr>
          <p:cNvSpPr txBox="1">
            <a:spLocks/>
          </p:cNvSpPr>
          <p:nvPr/>
        </p:nvSpPr>
        <p:spPr>
          <a:xfrm>
            <a:off x="279381" y="160389"/>
            <a:ext cx="8862060" cy="468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r>
              <a:rPr lang="en-US" sz="3600" dirty="0">
                <a:latin typeface="Berlin Sans FB" panose="020E0602020502020306" pitchFamily="34" charset="0"/>
              </a:rPr>
              <a:t>Association Rule Algorithm </a:t>
            </a:r>
            <a:endParaRPr lang="en-CA" sz="36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09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" grpId="0"/>
      <p:bldP spid="14" grpId="0"/>
      <p:bldP spid="15" grpId="0"/>
      <p:bldP spid="3" grpId="0" animBg="1"/>
      <p:bldP spid="17" grpId="0"/>
      <p:bldP spid="18" grpId="0"/>
      <p:bldP spid="19" grpId="0" animBg="1"/>
      <p:bldP spid="20" grpId="0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6322</TotalTime>
  <Words>590</Words>
  <Application>Microsoft Office PowerPoint</Application>
  <PresentationFormat>On-screen Show (16:9)</PresentationFormat>
  <Paragraphs>127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7" baseType="lpstr">
      <vt:lpstr>Courier New</vt:lpstr>
      <vt:lpstr>Arial</vt:lpstr>
      <vt:lpstr>Berlin Sans FB</vt:lpstr>
      <vt:lpstr>Bahnschrift SemiBold Condensed</vt:lpstr>
      <vt:lpstr>Footlight MT Light</vt:lpstr>
      <vt:lpstr>Algerian</vt:lpstr>
      <vt:lpstr>Calibri Light</vt:lpstr>
      <vt:lpstr>Times New Roman</vt:lpstr>
      <vt:lpstr>Raleway Thin</vt:lpstr>
      <vt:lpstr>Cambria Math</vt:lpstr>
      <vt:lpstr>Wingdings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System Flowchart</vt:lpstr>
      <vt:lpstr>Recommender System Flowchart</vt:lpstr>
      <vt:lpstr>PowerPoint Presentation</vt:lpstr>
      <vt:lpstr>Association Rule Algorithm</vt:lpstr>
      <vt:lpstr>PowerPoint Presentation</vt:lpstr>
      <vt:lpstr>Implementation tools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E-COMMERCE MANAGEMENT SYSTEM</dc:title>
  <dc:creator>User</dc:creator>
  <cp:lastModifiedBy>Nermine Obeid</cp:lastModifiedBy>
  <cp:revision>205</cp:revision>
  <dcterms:modified xsi:type="dcterms:W3CDTF">2022-09-06T08:48:24Z</dcterms:modified>
</cp:coreProperties>
</file>